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media/audio1.wav" ContentType="audio/wav"/>
  <Override PartName="/ppt/notesMasters/notesMaster1.xml" ContentType="application/vnd.openxmlformats-officedocument.presentationml.notesMaster+xml"/>
  <Override PartName="/ppt/notesSlides/notesSlide6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2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702" r:id="rId2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43" Type="http://schemas.openxmlformats.org/officeDocument/2006/relationships/slide" Target="slides/slide127.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Marcador de número de diapositiva">
            <a:extLst>
              <a:ext uri="{FF2B5EF4-FFF2-40B4-BE49-F238E27FC236}">
                <a16:creationId xmlns:a16="http://schemas.microsoft.com/office/drawing/2014/main" id="{B74FF81A-7E18-592D-E791-32D4C43C08AA}"/>
              </a:ext>
            </a:extLst>
          </p:cNvPr>
          <p:cNvSpPr>
            <a:spLocks noGrp="1"/>
          </p:cNvSpPr>
          <p:nvPr>
            <p:ph type="sldNum" sz="quarter" idx="5"/>
          </p:nvPr>
        </p:nvSpPr>
        <p:spPr>
          <a:ln/>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A3CB9419-32A7-4ACB-B799-7E5571381283}" type="slidenum">
              <a:rPr kumimoji="0" lang="es-MX"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rPr>
              <a:pPr marL="0" marR="0" lvl="0" indent="0" algn="r" defTabSz="930275" rtl="0" eaLnBrk="1" fontAlgn="base" latinLnBrk="0" hangingPunct="1">
                <a:lnSpc>
                  <a:spcPct val="100000"/>
                </a:lnSpc>
                <a:spcBef>
                  <a:spcPct val="0"/>
                </a:spcBef>
                <a:spcAft>
                  <a:spcPct val="0"/>
                </a:spcAft>
                <a:buClrTx/>
                <a:buSzTx/>
                <a:buFontTx/>
                <a:buNone/>
                <a:tabLst/>
                <a:defRPr/>
              </a:pPr>
              <a:t>127</a:t>
            </a:fld>
            <a:endParaRPr kumimoji="0" lang="es-MX"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671746" name="Rectangle 2">
            <a:extLst>
              <a:ext uri="{FF2B5EF4-FFF2-40B4-BE49-F238E27FC236}">
                <a16:creationId xmlns:a16="http://schemas.microsoft.com/office/drawing/2014/main" id="{E6102FF5-60AE-0421-5019-B294E2013E36}"/>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1747" name="Rectangle 3">
            <a:extLst>
              <a:ext uri="{FF2B5EF4-FFF2-40B4-BE49-F238E27FC236}">
                <a16:creationId xmlns:a16="http://schemas.microsoft.com/office/drawing/2014/main" id="{18A7EA1E-3AEA-672A-7FA1-E24D6629D225}"/>
              </a:ext>
            </a:extLst>
          </p:cNvPr>
          <p:cNvSpPr>
            <a:spLocks noGrp="1"/>
          </p:cNvSpPr>
          <p:nvPr>
            <p:ph type="body" idx="1"/>
          </p:nvPr>
        </p:nvSpPr>
        <p:spPr/>
        <p:txBody>
          <a:bodyPr/>
          <a:lstStyle/>
          <a:p>
            <a:r>
              <a:rPr lang="en-US" altLang="zh-CN" sz="1600">
                <a:cs typeface="Arial" panose="020B0604020202020204" pitchFamily="34" charset="0"/>
              </a:rPr>
              <a:t> [INSTRUCTOR: read slide and reinforce that these relationships are what used to be called “see- also references” especially when talking about the use on authority records. The point of this slide is to reinforce that Appendix I is only used for bibliographic records (and that this session will not talk about those designators). We will touch on J as that appendix is used for both and we will look more at K as that is ONLY used for authority records]</a:t>
            </a:r>
            <a:endParaRPr lang="en-US" altLang="zh-CN">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notesSlide" Target="../notesSlides/notesSlide61.xml"/></Relationships>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5ADC42D0-EBFC-80E8-B424-FDDF778F4481}"/>
              </a:ext>
            </a:extLst>
          </p:cNvPr>
          <p:cNvSpPr>
            <a:spLocks noGrp="1" noChangeArrowheads="1"/>
          </p:cNvSpPr>
          <p:nvPr>
            <p:ph type="title" idx="4294967295"/>
          </p:nvPr>
        </p:nvSpPr>
        <p:spPr>
          <a:xfrm>
            <a:off x="751681" y="260350"/>
            <a:ext cx="7640637" cy="576263"/>
          </a:xfrm>
        </p:spPr>
        <p:txBody>
          <a:bodyPr/>
          <a:lstStyle/>
          <a:p>
            <a:pPr algn="ctr"/>
            <a:r>
              <a:rPr lang="en-US" altLang="zh-CN" sz="3200">
                <a:latin typeface="Calibri" panose="020F0502020204030204" pitchFamily="34" charset="0"/>
              </a:rPr>
              <a:t>Relationship Designators – Overview</a:t>
            </a:r>
          </a:p>
        </p:txBody>
      </p:sp>
      <p:sp>
        <p:nvSpPr>
          <p:cNvPr id="670723" name="Rectangle 3">
            <a:extLst>
              <a:ext uri="{FF2B5EF4-FFF2-40B4-BE49-F238E27FC236}">
                <a16:creationId xmlns:a16="http://schemas.microsoft.com/office/drawing/2014/main" id="{11FB5965-67D0-ADDE-B348-F54C501F887D}"/>
              </a:ext>
            </a:extLst>
          </p:cNvPr>
          <p:cNvSpPr>
            <a:spLocks noGrp="1" noChangeArrowheads="1"/>
          </p:cNvSpPr>
          <p:nvPr>
            <p:ph type="body" idx="4294967295"/>
          </p:nvPr>
        </p:nvSpPr>
        <p:spPr>
          <a:xfrm>
            <a:off x="539750" y="836613"/>
            <a:ext cx="8424863" cy="5472112"/>
          </a:xfrm>
          <a:solidFill>
            <a:schemeClr val="bg1"/>
          </a:solidFill>
        </p:spPr>
        <p:txBody>
          <a:bodyPr/>
          <a:lstStyle/>
          <a:p>
            <a:r>
              <a:rPr lang="en-US" altLang="zh-CN" sz="2400">
                <a:latin typeface="Calibri" panose="020F0502020204030204" pitchFamily="34" charset="0"/>
              </a:rPr>
              <a:t>Appendix I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only bibliographic records</a:t>
            </a:r>
          </a:p>
          <a:p>
            <a:r>
              <a:rPr lang="en-US" altLang="zh-CN" sz="2400">
                <a:latin typeface="Calibri" panose="020F0502020204030204" pitchFamily="34" charset="0"/>
              </a:rPr>
              <a:t>Appendix J</a:t>
            </a:r>
          </a:p>
          <a:p>
            <a:pPr lvl="1">
              <a:buSzPct val="150000"/>
              <a:buFont typeface="Wingdings" panose="05000000000000000000" pitchFamily="2" charset="2"/>
              <a:buChar char="Ø"/>
            </a:pPr>
            <a:r>
              <a:rPr lang="en-US" altLang="zh-CN" sz="2400">
                <a:latin typeface="Calibri" panose="020F0502020204030204" pitchFamily="34" charset="0"/>
              </a:rPr>
              <a:t>Relates Works, Expressions, and Manifestations to Works, Expressions, and Manifestations</a:t>
            </a:r>
          </a:p>
          <a:p>
            <a:pPr lvl="2">
              <a:buSzPct val="150000"/>
              <a:buFont typeface="Wingdings" panose="05000000000000000000" pitchFamily="2" charset="2"/>
              <a:buChar char="Ø"/>
            </a:pPr>
            <a:r>
              <a:rPr lang="en-US" altLang="zh-CN" sz="2400">
                <a:latin typeface="Calibri" panose="020F0502020204030204" pitchFamily="34" charset="0"/>
              </a:rPr>
              <a:t>Used in both bibliographic and authority records</a:t>
            </a:r>
            <a:br>
              <a:rPr lang="en-US" altLang="zh-CN" sz="2400">
                <a:latin typeface="Calibri" panose="020F0502020204030204" pitchFamily="34" charset="0"/>
              </a:rPr>
            </a:br>
            <a:r>
              <a:rPr lang="en-US" altLang="zh-CN" sz="2400">
                <a:latin typeface="Calibri" panose="020F0502020204030204" pitchFamily="34" charset="0"/>
              </a:rPr>
              <a:t>	</a:t>
            </a:r>
            <a:r>
              <a:rPr lang="en-US" altLang="zh-CN" sz="1800">
                <a:latin typeface="Calibri" panose="020F0502020204030204" pitchFamily="34" charset="0"/>
              </a:rPr>
              <a:t>(formerly known as “see-alsos”)</a:t>
            </a:r>
          </a:p>
          <a:p>
            <a:r>
              <a:rPr lang="en-US" altLang="zh-CN" sz="2400">
                <a:latin typeface="Calibri" panose="020F0502020204030204" pitchFamily="34" charset="0"/>
              </a:rPr>
              <a:t>Appendix K </a:t>
            </a:r>
          </a:p>
          <a:p>
            <a:pPr lvl="1">
              <a:buSzPct val="150000"/>
              <a:buFont typeface="Wingdings" panose="05000000000000000000" pitchFamily="2" charset="2"/>
              <a:buChar char="Ø"/>
            </a:pPr>
            <a:r>
              <a:rPr lang="en-US" altLang="zh-CN" sz="2400">
                <a:latin typeface="Calibri" panose="020F0502020204030204" pitchFamily="34" charset="0"/>
              </a:rPr>
              <a:t>Relates Persons, Families, and Corporate bodies to Persons, Families, and Corporate bodies</a:t>
            </a:r>
          </a:p>
          <a:p>
            <a:pPr lvl="2">
              <a:buSzPct val="150000"/>
              <a:buFont typeface="Wingdings" panose="05000000000000000000" pitchFamily="2" charset="2"/>
              <a:buChar char="Ø"/>
            </a:pPr>
            <a:r>
              <a:rPr lang="en-US" altLang="zh-CN" sz="2400">
                <a:latin typeface="Calibri" panose="020F0502020204030204" pitchFamily="34" charset="0"/>
              </a:rPr>
              <a:t>Used only in authority records (</a:t>
            </a:r>
            <a:r>
              <a:rPr lang="en-US" altLang="zh-CN" sz="1800">
                <a:latin typeface="Calibri" panose="020F0502020204030204" pitchFamily="34" charset="0"/>
              </a:rPr>
              <a:t>formerly known as “see-alsos”)</a:t>
            </a:r>
            <a:endParaRPr lang="en-US" altLang="zh-CN" sz="2100">
              <a:latin typeface="Calibri" panose="020F0502020204030204" pitchFamily="34" charset="0"/>
            </a:endParaRPr>
          </a:p>
        </p:txBody>
      </p:sp>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